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6"/>
  </p:notesMasterIdLst>
  <p:sldIdLst>
    <p:sldId id="1392" r:id="rId2"/>
    <p:sldId id="1111" r:id="rId3"/>
    <p:sldId id="1186" r:id="rId4"/>
    <p:sldId id="1187" r:id="rId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13316D9-9598-4783-9CE1-37A15A27AC4A}">
          <p14:sldIdLst>
            <p14:sldId id="1392"/>
            <p14:sldId id="1111"/>
            <p14:sldId id="1186"/>
            <p14:sldId id="118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1064"/>
    <a:srgbClr val="3ADA32"/>
    <a:srgbClr val="CC0000"/>
    <a:srgbClr val="EE31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78" autoAdjust="0"/>
    <p:restoredTop sz="79928" autoAdjust="0"/>
  </p:normalViewPr>
  <p:slideViewPr>
    <p:cSldViewPr>
      <p:cViewPr>
        <p:scale>
          <a:sx n="100" d="100"/>
          <a:sy n="100" d="100"/>
        </p:scale>
        <p:origin x="-1752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93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83F960-5BDF-440F-BD89-9E9C663595E3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920EB8-0F4D-4883-8B06-A49ECE7DED72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2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Место реализации работ, услуг, </a:t>
          </a:r>
        </a:p>
        <a:p>
          <a:r>
            <a:rPr lang="ru-RU" sz="2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имущественных прав</a:t>
          </a:r>
          <a:endParaRPr lang="ru-RU" sz="26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C745D63-119B-471D-AFD7-1DC4B66963F8}" type="parTrans" cxnId="{2CA9FD24-CAB1-4425-8D1F-2F9FF589CDE8}">
      <dgm:prSet/>
      <dgm:spPr/>
      <dgm:t>
        <a:bodyPr/>
        <a:lstStyle/>
        <a:p>
          <a:endParaRPr lang="ru-RU"/>
        </a:p>
      </dgm:t>
    </dgm:pt>
    <dgm:pt modelId="{61BD3168-990C-4D1F-8ED9-5E26D2B0EB2A}" type="sibTrans" cxnId="{2CA9FD24-CAB1-4425-8D1F-2F9FF589CDE8}">
      <dgm:prSet/>
      <dgm:spPr/>
      <dgm:t>
        <a:bodyPr/>
        <a:lstStyle/>
        <a:p>
          <a:endParaRPr lang="ru-RU"/>
        </a:p>
      </dgm:t>
    </dgm:pt>
    <dgm:pt modelId="{F634B9E9-6751-4951-BA8E-200B47F1B722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17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Если договор заключен с резидентом Республики Беларусь</a:t>
          </a:r>
          <a:endParaRPr lang="ru-RU" sz="17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832E22BB-91A9-4BC1-BC8D-5F9D24CA35CB}" type="parTrans" cxnId="{45A88DFE-41DD-4D36-B107-42ED5BD0409D}">
      <dgm:prSet/>
      <dgm:spPr/>
      <dgm:t>
        <a:bodyPr/>
        <a:lstStyle/>
        <a:p>
          <a:endParaRPr lang="ru-RU"/>
        </a:p>
      </dgm:t>
    </dgm:pt>
    <dgm:pt modelId="{7B2C6935-F791-4DC5-BDD8-C31A32DD3227}" type="sibTrans" cxnId="{45A88DFE-41DD-4D36-B107-42ED5BD0409D}">
      <dgm:prSet/>
      <dgm:spPr/>
      <dgm:t>
        <a:bodyPr/>
        <a:lstStyle/>
        <a:p>
          <a:endParaRPr lang="ru-RU"/>
        </a:p>
      </dgm:t>
    </dgm:pt>
    <dgm:pt modelId="{96382B9F-A725-4A06-943C-5BC8C59490F7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Если договор заключен с иностранным резидентом (кроме резидентов ЕАЭС)</a:t>
          </a:r>
          <a:endParaRPr lang="ru-RU" sz="18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1CCC068-D2F6-4659-B267-649C5504763F}" type="parTrans" cxnId="{D6E32CA6-6E21-4AB8-9A19-D91AE5AA85D0}">
      <dgm:prSet/>
      <dgm:spPr/>
      <dgm:t>
        <a:bodyPr/>
        <a:lstStyle/>
        <a:p>
          <a:endParaRPr lang="ru-RU"/>
        </a:p>
      </dgm:t>
    </dgm:pt>
    <dgm:pt modelId="{8245288D-3254-475A-AD3D-27728DAF5257}" type="sibTrans" cxnId="{D6E32CA6-6E21-4AB8-9A19-D91AE5AA85D0}">
      <dgm:prSet/>
      <dgm:spPr/>
      <dgm:t>
        <a:bodyPr/>
        <a:lstStyle/>
        <a:p>
          <a:endParaRPr lang="ru-RU"/>
        </a:p>
      </dgm:t>
    </dgm:pt>
    <dgm:pt modelId="{6F5E7926-8306-4F60-86A6-181A8F4E96E0}">
      <dgm:prSet phldrT="[Текст]" custT="1"/>
      <dgm:spPr>
        <a:solidFill>
          <a:schemeClr val="accent1"/>
        </a:solidFill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Если договор заключен с резидентом ЕАЭС</a:t>
          </a:r>
        </a:p>
      </dgm:t>
    </dgm:pt>
    <dgm:pt modelId="{D2C510D6-FE2C-411D-9CA5-5497FBF27431}" type="parTrans" cxnId="{45014D0E-BBAC-474A-9FCC-1FBB3F54673F}">
      <dgm:prSet/>
      <dgm:spPr/>
      <dgm:t>
        <a:bodyPr/>
        <a:lstStyle/>
        <a:p>
          <a:endParaRPr lang="ru-RU"/>
        </a:p>
      </dgm:t>
    </dgm:pt>
    <dgm:pt modelId="{BDCDA5F2-2C33-4E26-A25F-F0EFE3F253AA}" type="sibTrans" cxnId="{45014D0E-BBAC-474A-9FCC-1FBB3F54673F}">
      <dgm:prSet/>
      <dgm:spPr/>
      <dgm:t>
        <a:bodyPr/>
        <a:lstStyle/>
        <a:p>
          <a:endParaRPr lang="ru-RU"/>
        </a:p>
      </dgm:t>
    </dgm:pt>
    <dgm:pt modelId="{E4FFDBC3-6945-4BE6-ACB5-60481E25A3BE}" type="pres">
      <dgm:prSet presAssocID="{4B83F960-5BDF-440F-BD89-9E9C663595E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90B4470-BFE6-4C5E-8880-B187FC585301}" type="pres">
      <dgm:prSet presAssocID="{F7920EB8-0F4D-4883-8B06-A49ECE7DED72}" presName="vertOne" presStyleCnt="0"/>
      <dgm:spPr/>
    </dgm:pt>
    <dgm:pt modelId="{16B6E1F6-9403-46D7-B128-215916854D38}" type="pres">
      <dgm:prSet presAssocID="{F7920EB8-0F4D-4883-8B06-A49ECE7DED72}" presName="txOne" presStyleLbl="node0" presStyleIdx="0" presStyleCnt="1" custScaleY="74451" custLinFactNeighborX="-448" custLinFactNeighborY="123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722D60-02E4-4DEE-9A73-3694ADB12A34}" type="pres">
      <dgm:prSet presAssocID="{F7920EB8-0F4D-4883-8B06-A49ECE7DED72}" presName="parTransOne" presStyleCnt="0"/>
      <dgm:spPr/>
    </dgm:pt>
    <dgm:pt modelId="{FE31900F-FE85-494B-A1D8-E049F26188AE}" type="pres">
      <dgm:prSet presAssocID="{F7920EB8-0F4D-4883-8B06-A49ECE7DED72}" presName="horzOne" presStyleCnt="0"/>
      <dgm:spPr/>
    </dgm:pt>
    <dgm:pt modelId="{B0625101-1BEF-4DD1-8F6F-B1AD5450038D}" type="pres">
      <dgm:prSet presAssocID="{F634B9E9-6751-4951-BA8E-200B47F1B722}" presName="vertTwo" presStyleCnt="0"/>
      <dgm:spPr/>
    </dgm:pt>
    <dgm:pt modelId="{E64736B2-65D0-4ACB-A35D-F01524EEE435}" type="pres">
      <dgm:prSet presAssocID="{F634B9E9-6751-4951-BA8E-200B47F1B722}" presName="txTwo" presStyleLbl="node2" presStyleIdx="0" presStyleCnt="3" custScaleX="106585" custScaleY="119943" custLinFactNeighborX="-1470" custLinFactNeighborY="123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F4AFA6-3BC7-4403-8AF5-D893F2B129AB}" type="pres">
      <dgm:prSet presAssocID="{F634B9E9-6751-4951-BA8E-200B47F1B722}" presName="horzTwo" presStyleCnt="0"/>
      <dgm:spPr/>
    </dgm:pt>
    <dgm:pt modelId="{AA111521-C8E8-48AD-A43C-6BF2034FD0C0}" type="pres">
      <dgm:prSet presAssocID="{7B2C6935-F791-4DC5-BDD8-C31A32DD3227}" presName="sibSpaceTwo" presStyleCnt="0"/>
      <dgm:spPr/>
    </dgm:pt>
    <dgm:pt modelId="{0B275DA8-6419-4639-8A45-FA9F47C91E2F}" type="pres">
      <dgm:prSet presAssocID="{96382B9F-A725-4A06-943C-5BC8C59490F7}" presName="vertTwo" presStyleCnt="0"/>
      <dgm:spPr/>
    </dgm:pt>
    <dgm:pt modelId="{2B15EEB3-C0DC-4A2C-9EE8-3569A9052A8A}" type="pres">
      <dgm:prSet presAssocID="{96382B9F-A725-4A06-943C-5BC8C59490F7}" presName="txTwo" presStyleLbl="node2" presStyleIdx="1" presStyleCnt="3" custScaleX="154703" custScaleY="120219" custLinFactNeighborX="-146" custLinFactNeighborY="131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5D0E3C0-067E-4B2D-92C6-B296A83BB251}" type="pres">
      <dgm:prSet presAssocID="{96382B9F-A725-4A06-943C-5BC8C59490F7}" presName="horzTwo" presStyleCnt="0"/>
      <dgm:spPr/>
    </dgm:pt>
    <dgm:pt modelId="{D92DACBB-F836-4422-9F2D-E841E61F3776}" type="pres">
      <dgm:prSet presAssocID="{8245288D-3254-475A-AD3D-27728DAF5257}" presName="sibSpaceTwo" presStyleCnt="0"/>
      <dgm:spPr/>
    </dgm:pt>
    <dgm:pt modelId="{511119A6-2ED7-403B-98BD-032E285B8E4D}" type="pres">
      <dgm:prSet presAssocID="{6F5E7926-8306-4F60-86A6-181A8F4E96E0}" presName="vertTwo" presStyleCnt="0"/>
      <dgm:spPr/>
    </dgm:pt>
    <dgm:pt modelId="{65191DB5-70C1-4697-83E1-D1E3CFDF4882}" type="pres">
      <dgm:prSet presAssocID="{6F5E7926-8306-4F60-86A6-181A8F4E96E0}" presName="txTwo" presStyleLbl="node2" presStyleIdx="2" presStyleCnt="3" custScaleX="295925" custScaleY="123342" custLinFactNeighborX="-2805" custLinFactNeighborY="123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9EC710-2D24-4F04-88EB-9A71F1D7F063}" type="pres">
      <dgm:prSet presAssocID="{6F5E7926-8306-4F60-86A6-181A8F4E96E0}" presName="horzTwo" presStyleCnt="0"/>
      <dgm:spPr/>
    </dgm:pt>
  </dgm:ptLst>
  <dgm:cxnLst>
    <dgm:cxn modelId="{45014D0E-BBAC-474A-9FCC-1FBB3F54673F}" srcId="{F7920EB8-0F4D-4883-8B06-A49ECE7DED72}" destId="{6F5E7926-8306-4F60-86A6-181A8F4E96E0}" srcOrd="2" destOrd="0" parTransId="{D2C510D6-FE2C-411D-9CA5-5497FBF27431}" sibTransId="{BDCDA5F2-2C33-4E26-A25F-F0EFE3F253AA}"/>
    <dgm:cxn modelId="{4BA25A32-C71E-4971-A139-4C4EFD1A7F73}" type="presOf" srcId="{6F5E7926-8306-4F60-86A6-181A8F4E96E0}" destId="{65191DB5-70C1-4697-83E1-D1E3CFDF4882}" srcOrd="0" destOrd="0" presId="urn:microsoft.com/office/officeart/2005/8/layout/hierarchy4"/>
    <dgm:cxn modelId="{D6E32CA6-6E21-4AB8-9A19-D91AE5AA85D0}" srcId="{F7920EB8-0F4D-4883-8B06-A49ECE7DED72}" destId="{96382B9F-A725-4A06-943C-5BC8C59490F7}" srcOrd="1" destOrd="0" parTransId="{21CCC068-D2F6-4659-B267-649C5504763F}" sibTransId="{8245288D-3254-475A-AD3D-27728DAF5257}"/>
    <dgm:cxn modelId="{45A88DFE-41DD-4D36-B107-42ED5BD0409D}" srcId="{F7920EB8-0F4D-4883-8B06-A49ECE7DED72}" destId="{F634B9E9-6751-4951-BA8E-200B47F1B722}" srcOrd="0" destOrd="0" parTransId="{832E22BB-91A9-4BC1-BC8D-5F9D24CA35CB}" sibTransId="{7B2C6935-F791-4DC5-BDD8-C31A32DD3227}"/>
    <dgm:cxn modelId="{BDEF9384-E4B6-45E2-9B71-0504C6E79ECC}" type="presOf" srcId="{F7920EB8-0F4D-4883-8B06-A49ECE7DED72}" destId="{16B6E1F6-9403-46D7-B128-215916854D38}" srcOrd="0" destOrd="0" presId="urn:microsoft.com/office/officeart/2005/8/layout/hierarchy4"/>
    <dgm:cxn modelId="{2CA9FD24-CAB1-4425-8D1F-2F9FF589CDE8}" srcId="{4B83F960-5BDF-440F-BD89-9E9C663595E3}" destId="{F7920EB8-0F4D-4883-8B06-A49ECE7DED72}" srcOrd="0" destOrd="0" parTransId="{CC745D63-119B-471D-AFD7-1DC4B66963F8}" sibTransId="{61BD3168-990C-4D1F-8ED9-5E26D2B0EB2A}"/>
    <dgm:cxn modelId="{4DED684D-66C0-4C8B-8C5B-AD23122EA7D0}" type="presOf" srcId="{96382B9F-A725-4A06-943C-5BC8C59490F7}" destId="{2B15EEB3-C0DC-4A2C-9EE8-3569A9052A8A}" srcOrd="0" destOrd="0" presId="urn:microsoft.com/office/officeart/2005/8/layout/hierarchy4"/>
    <dgm:cxn modelId="{81BCEA03-6CB8-4739-AA94-C410CF726E49}" type="presOf" srcId="{F634B9E9-6751-4951-BA8E-200B47F1B722}" destId="{E64736B2-65D0-4ACB-A35D-F01524EEE435}" srcOrd="0" destOrd="0" presId="urn:microsoft.com/office/officeart/2005/8/layout/hierarchy4"/>
    <dgm:cxn modelId="{D5F6A866-E8D9-43AF-A993-952BD6CB451B}" type="presOf" srcId="{4B83F960-5BDF-440F-BD89-9E9C663595E3}" destId="{E4FFDBC3-6945-4BE6-ACB5-60481E25A3BE}" srcOrd="0" destOrd="0" presId="urn:microsoft.com/office/officeart/2005/8/layout/hierarchy4"/>
    <dgm:cxn modelId="{C7EE256A-AFCB-4BEC-90A0-7CF9660D0CEC}" type="presParOf" srcId="{E4FFDBC3-6945-4BE6-ACB5-60481E25A3BE}" destId="{590B4470-BFE6-4C5E-8880-B187FC585301}" srcOrd="0" destOrd="0" presId="urn:microsoft.com/office/officeart/2005/8/layout/hierarchy4"/>
    <dgm:cxn modelId="{45DE8595-26CB-4E14-A867-32F697896C0F}" type="presParOf" srcId="{590B4470-BFE6-4C5E-8880-B187FC585301}" destId="{16B6E1F6-9403-46D7-B128-215916854D38}" srcOrd="0" destOrd="0" presId="urn:microsoft.com/office/officeart/2005/8/layout/hierarchy4"/>
    <dgm:cxn modelId="{10D72CA9-33A4-4D0A-8414-F35B6857D9F8}" type="presParOf" srcId="{590B4470-BFE6-4C5E-8880-B187FC585301}" destId="{87722D60-02E4-4DEE-9A73-3694ADB12A34}" srcOrd="1" destOrd="0" presId="urn:microsoft.com/office/officeart/2005/8/layout/hierarchy4"/>
    <dgm:cxn modelId="{F246B7C9-EC72-4019-998C-685032075025}" type="presParOf" srcId="{590B4470-BFE6-4C5E-8880-B187FC585301}" destId="{FE31900F-FE85-494B-A1D8-E049F26188AE}" srcOrd="2" destOrd="0" presId="urn:microsoft.com/office/officeart/2005/8/layout/hierarchy4"/>
    <dgm:cxn modelId="{47044685-0807-43D5-84B8-552307C84268}" type="presParOf" srcId="{FE31900F-FE85-494B-A1D8-E049F26188AE}" destId="{B0625101-1BEF-4DD1-8F6F-B1AD5450038D}" srcOrd="0" destOrd="0" presId="urn:microsoft.com/office/officeart/2005/8/layout/hierarchy4"/>
    <dgm:cxn modelId="{279F95A7-9588-4983-A8AE-CA938214EBB8}" type="presParOf" srcId="{B0625101-1BEF-4DD1-8F6F-B1AD5450038D}" destId="{E64736B2-65D0-4ACB-A35D-F01524EEE435}" srcOrd="0" destOrd="0" presId="urn:microsoft.com/office/officeart/2005/8/layout/hierarchy4"/>
    <dgm:cxn modelId="{AD4EA925-C701-45FD-A35D-A51CDDA9B6DB}" type="presParOf" srcId="{B0625101-1BEF-4DD1-8F6F-B1AD5450038D}" destId="{40F4AFA6-3BC7-4403-8AF5-D893F2B129AB}" srcOrd="1" destOrd="0" presId="urn:microsoft.com/office/officeart/2005/8/layout/hierarchy4"/>
    <dgm:cxn modelId="{CB39FBE5-9EE8-4DD1-9144-37B6A2FFE815}" type="presParOf" srcId="{FE31900F-FE85-494B-A1D8-E049F26188AE}" destId="{AA111521-C8E8-48AD-A43C-6BF2034FD0C0}" srcOrd="1" destOrd="0" presId="urn:microsoft.com/office/officeart/2005/8/layout/hierarchy4"/>
    <dgm:cxn modelId="{2C9EA8F5-FE45-4393-8A4D-5F7A369EBD0B}" type="presParOf" srcId="{FE31900F-FE85-494B-A1D8-E049F26188AE}" destId="{0B275DA8-6419-4639-8A45-FA9F47C91E2F}" srcOrd="2" destOrd="0" presId="urn:microsoft.com/office/officeart/2005/8/layout/hierarchy4"/>
    <dgm:cxn modelId="{2AAEAFF6-1EAF-4ED1-A626-AA714863BA72}" type="presParOf" srcId="{0B275DA8-6419-4639-8A45-FA9F47C91E2F}" destId="{2B15EEB3-C0DC-4A2C-9EE8-3569A9052A8A}" srcOrd="0" destOrd="0" presId="urn:microsoft.com/office/officeart/2005/8/layout/hierarchy4"/>
    <dgm:cxn modelId="{EB85B6EF-B38F-4BAD-9E07-95F1CC6BD684}" type="presParOf" srcId="{0B275DA8-6419-4639-8A45-FA9F47C91E2F}" destId="{95D0E3C0-067E-4B2D-92C6-B296A83BB251}" srcOrd="1" destOrd="0" presId="urn:microsoft.com/office/officeart/2005/8/layout/hierarchy4"/>
    <dgm:cxn modelId="{E382A44E-3185-4196-BB98-1176FF2370F9}" type="presParOf" srcId="{FE31900F-FE85-494B-A1D8-E049F26188AE}" destId="{D92DACBB-F836-4422-9F2D-E841E61F3776}" srcOrd="3" destOrd="0" presId="urn:microsoft.com/office/officeart/2005/8/layout/hierarchy4"/>
    <dgm:cxn modelId="{DFC0ED41-DFF3-4C1E-A437-6FF5AA305173}" type="presParOf" srcId="{FE31900F-FE85-494B-A1D8-E049F26188AE}" destId="{511119A6-2ED7-403B-98BD-032E285B8E4D}" srcOrd="4" destOrd="0" presId="urn:microsoft.com/office/officeart/2005/8/layout/hierarchy4"/>
    <dgm:cxn modelId="{B7149607-1186-4957-BE77-5D59A3E26229}" type="presParOf" srcId="{511119A6-2ED7-403B-98BD-032E285B8E4D}" destId="{65191DB5-70C1-4697-83E1-D1E3CFDF4882}" srcOrd="0" destOrd="0" presId="urn:microsoft.com/office/officeart/2005/8/layout/hierarchy4"/>
    <dgm:cxn modelId="{FD50D51A-E195-486F-8E81-200B7537F585}" type="presParOf" srcId="{511119A6-2ED7-403B-98BD-032E285B8E4D}" destId="{CE9EC710-2D24-4F04-88EB-9A71F1D7F063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3A7177-153E-402D-BB52-000603FCE2A3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EBCAB4-5B37-471F-B3CB-71BDF1162F82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Статья 117 Налогового кодекса Республики Беларусь</a:t>
          </a:r>
          <a:endParaRPr lang="ru-RU" sz="20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CFDE622-DDE5-44B7-AA43-3F852731E1F0}" type="parTrans" cxnId="{CE22D105-E9E2-49FD-B557-B59BAA8736A0}">
      <dgm:prSet/>
      <dgm:spPr/>
      <dgm:t>
        <a:bodyPr/>
        <a:lstStyle/>
        <a:p>
          <a:endParaRPr lang="ru-RU"/>
        </a:p>
      </dgm:t>
    </dgm:pt>
    <dgm:pt modelId="{A6B8E020-4736-4BF3-9E48-55C8F08430F6}" type="sibTrans" cxnId="{CE22D105-E9E2-49FD-B557-B59BAA8736A0}">
      <dgm:prSet/>
      <dgm:spPr/>
      <dgm:t>
        <a:bodyPr/>
        <a:lstStyle/>
        <a:p>
          <a:endParaRPr lang="ru-RU"/>
        </a:p>
      </dgm:t>
    </dgm:pt>
    <dgm:pt modelId="{9BEB47E4-BD7B-49BB-B739-33D41A02D7C5}">
      <dgm:prSet phldrT="[Текст]"/>
      <dgm:spPr>
        <a:solidFill>
          <a:schemeClr val="accent1"/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П.29 Протокола о порядке взимания косвенных налогов и механизме контроля за их уплатой при экспорте и импорте товаров, выполнении работ, оказании услуг  (приложение 18 к Договору о Евразийском экономическом союзе"  (Подписан в г.Астане 29.05.2014))</a:t>
          </a:r>
          <a:endParaRPr lang="ru-RU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EC39F7E-BE8F-481F-A630-B22E1CA11E47}" type="parTrans" cxnId="{77E58A62-6E73-496B-9CC8-8F11670CF12D}">
      <dgm:prSet/>
      <dgm:spPr/>
      <dgm:t>
        <a:bodyPr/>
        <a:lstStyle/>
        <a:p>
          <a:endParaRPr lang="ru-RU"/>
        </a:p>
      </dgm:t>
    </dgm:pt>
    <dgm:pt modelId="{859DE7C5-850E-4809-A399-D03AA5E1B555}" type="sibTrans" cxnId="{77E58A62-6E73-496B-9CC8-8F11670CF12D}">
      <dgm:prSet/>
      <dgm:spPr/>
      <dgm:t>
        <a:bodyPr/>
        <a:lstStyle/>
        <a:p>
          <a:endParaRPr lang="ru-RU"/>
        </a:p>
      </dgm:t>
    </dgm:pt>
    <dgm:pt modelId="{F80C9C3F-48D6-42F9-97AE-17072A28F97F}" type="pres">
      <dgm:prSet presAssocID="{BD3A7177-153E-402D-BB52-000603FCE2A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086E1EE-7FC8-4837-BE67-73221399357F}" type="pres">
      <dgm:prSet presAssocID="{DEEBCAB4-5B37-471F-B3CB-71BDF1162F82}" presName="vertOne" presStyleCnt="0"/>
      <dgm:spPr/>
    </dgm:pt>
    <dgm:pt modelId="{5DAF5352-1DBA-4A3A-904C-F3C077842238}" type="pres">
      <dgm:prSet presAssocID="{DEEBCAB4-5B37-471F-B3CB-71BDF1162F82}" presName="txOne" presStyleLbl="node0" presStyleIdx="0" presStyleCnt="2" custScaleX="80399" custLinFactNeighborX="31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EBD301-CD6B-4FBE-ACC2-E9E693B21A6E}" type="pres">
      <dgm:prSet presAssocID="{DEEBCAB4-5B37-471F-B3CB-71BDF1162F82}" presName="horzOne" presStyleCnt="0"/>
      <dgm:spPr/>
    </dgm:pt>
    <dgm:pt modelId="{085EFC5C-3FE6-43EE-B5DB-2B6BCF3209AF}" type="pres">
      <dgm:prSet presAssocID="{A6B8E020-4736-4BF3-9E48-55C8F08430F6}" presName="sibSpaceOne" presStyleCnt="0"/>
      <dgm:spPr/>
    </dgm:pt>
    <dgm:pt modelId="{6C532B85-500D-4272-BF7F-7F1DCA83D644}" type="pres">
      <dgm:prSet presAssocID="{9BEB47E4-BD7B-49BB-B739-33D41A02D7C5}" presName="vertOne" presStyleCnt="0"/>
      <dgm:spPr/>
    </dgm:pt>
    <dgm:pt modelId="{AFE58D70-AAE2-4536-81EF-43AA82A8E4A2}" type="pres">
      <dgm:prSet presAssocID="{9BEB47E4-BD7B-49BB-B739-33D41A02D7C5}" presName="txOne" presStyleLbl="node0" presStyleIdx="1" presStyleCnt="2" custScaleX="101371" custLinFactNeighborX="-60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5240B70-66BF-4D9D-82FB-F76F48A3794B}" type="pres">
      <dgm:prSet presAssocID="{9BEB47E4-BD7B-49BB-B739-33D41A02D7C5}" presName="horzOne" presStyleCnt="0"/>
      <dgm:spPr/>
    </dgm:pt>
  </dgm:ptLst>
  <dgm:cxnLst>
    <dgm:cxn modelId="{77E58A62-6E73-496B-9CC8-8F11670CF12D}" srcId="{BD3A7177-153E-402D-BB52-000603FCE2A3}" destId="{9BEB47E4-BD7B-49BB-B739-33D41A02D7C5}" srcOrd="1" destOrd="0" parTransId="{5EC39F7E-BE8F-481F-A630-B22E1CA11E47}" sibTransId="{859DE7C5-850E-4809-A399-D03AA5E1B555}"/>
    <dgm:cxn modelId="{E112F224-F7E9-4CB2-913B-322C5615BA80}" type="presOf" srcId="{DEEBCAB4-5B37-471F-B3CB-71BDF1162F82}" destId="{5DAF5352-1DBA-4A3A-904C-F3C077842238}" srcOrd="0" destOrd="0" presId="urn:microsoft.com/office/officeart/2005/8/layout/hierarchy4"/>
    <dgm:cxn modelId="{66D01236-4489-40D8-BA5D-D0A933A8D251}" type="presOf" srcId="{9BEB47E4-BD7B-49BB-B739-33D41A02D7C5}" destId="{AFE58D70-AAE2-4536-81EF-43AA82A8E4A2}" srcOrd="0" destOrd="0" presId="urn:microsoft.com/office/officeart/2005/8/layout/hierarchy4"/>
    <dgm:cxn modelId="{CE22D105-E9E2-49FD-B557-B59BAA8736A0}" srcId="{BD3A7177-153E-402D-BB52-000603FCE2A3}" destId="{DEEBCAB4-5B37-471F-B3CB-71BDF1162F82}" srcOrd="0" destOrd="0" parTransId="{ACFDE622-DDE5-44B7-AA43-3F852731E1F0}" sibTransId="{A6B8E020-4736-4BF3-9E48-55C8F08430F6}"/>
    <dgm:cxn modelId="{01151465-2DEA-44E2-A495-98D39B6EF5A1}" type="presOf" srcId="{BD3A7177-153E-402D-BB52-000603FCE2A3}" destId="{F80C9C3F-48D6-42F9-97AE-17072A28F97F}" srcOrd="0" destOrd="0" presId="urn:microsoft.com/office/officeart/2005/8/layout/hierarchy4"/>
    <dgm:cxn modelId="{326ABC57-5044-4B5F-BFDC-D1B1A34BC680}" type="presParOf" srcId="{F80C9C3F-48D6-42F9-97AE-17072A28F97F}" destId="{1086E1EE-7FC8-4837-BE67-73221399357F}" srcOrd="0" destOrd="0" presId="urn:microsoft.com/office/officeart/2005/8/layout/hierarchy4"/>
    <dgm:cxn modelId="{D7D7A144-EAEA-4A6A-BA2F-D9A9C60833A1}" type="presParOf" srcId="{1086E1EE-7FC8-4837-BE67-73221399357F}" destId="{5DAF5352-1DBA-4A3A-904C-F3C077842238}" srcOrd="0" destOrd="0" presId="urn:microsoft.com/office/officeart/2005/8/layout/hierarchy4"/>
    <dgm:cxn modelId="{0E552F56-26C8-46A3-9E20-1CE1C0D40911}" type="presParOf" srcId="{1086E1EE-7FC8-4837-BE67-73221399357F}" destId="{56EBD301-CD6B-4FBE-ACC2-E9E693B21A6E}" srcOrd="1" destOrd="0" presId="urn:microsoft.com/office/officeart/2005/8/layout/hierarchy4"/>
    <dgm:cxn modelId="{F8D3436D-8055-486E-BA5A-E47DD5FD9E6D}" type="presParOf" srcId="{F80C9C3F-48D6-42F9-97AE-17072A28F97F}" destId="{085EFC5C-3FE6-43EE-B5DB-2B6BCF3209AF}" srcOrd="1" destOrd="0" presId="urn:microsoft.com/office/officeart/2005/8/layout/hierarchy4"/>
    <dgm:cxn modelId="{6DD57836-9A32-4388-BAB1-C89D8CE922F7}" type="presParOf" srcId="{F80C9C3F-48D6-42F9-97AE-17072A28F97F}" destId="{6C532B85-500D-4272-BF7F-7F1DCA83D644}" srcOrd="2" destOrd="0" presId="urn:microsoft.com/office/officeart/2005/8/layout/hierarchy4"/>
    <dgm:cxn modelId="{02775A58-6EE4-4B26-BD66-AEB8E6F12DB4}" type="presParOf" srcId="{6C532B85-500D-4272-BF7F-7F1DCA83D644}" destId="{AFE58D70-AAE2-4536-81EF-43AA82A8E4A2}" srcOrd="0" destOrd="0" presId="urn:microsoft.com/office/officeart/2005/8/layout/hierarchy4"/>
    <dgm:cxn modelId="{28818372-20C3-49C5-BAE4-1A153E3EF3B0}" type="presParOf" srcId="{6C532B85-500D-4272-BF7F-7F1DCA83D644}" destId="{C5240B70-66BF-4D9D-82FB-F76F48A3794B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B6E1F6-9403-46D7-B128-215916854D38}">
      <dsp:nvSpPr>
        <dsp:cNvPr id="0" name=""/>
        <dsp:cNvSpPr/>
      </dsp:nvSpPr>
      <dsp:spPr>
        <a:xfrm>
          <a:off x="0" y="29570"/>
          <a:ext cx="8465718" cy="1446227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Место реализации работ, услуг,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имущественных прав</a:t>
          </a:r>
          <a:endParaRPr lang="ru-RU" sz="26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42359" y="71929"/>
        <a:ext cx="8381000" cy="1361509"/>
      </dsp:txXfrm>
    </dsp:sp>
    <dsp:sp modelId="{E64736B2-65D0-4ACB-A35D-F01524EEE435}">
      <dsp:nvSpPr>
        <dsp:cNvPr id="0" name=""/>
        <dsp:cNvSpPr/>
      </dsp:nvSpPr>
      <dsp:spPr>
        <a:xfrm>
          <a:off x="0" y="1742021"/>
          <a:ext cx="1568879" cy="2329920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Если договор заключен с резидентом Республики Беларусь</a:t>
          </a:r>
          <a:endParaRPr lang="ru-RU" sz="17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45951" y="1787972"/>
        <a:ext cx="1476977" cy="2238018"/>
      </dsp:txXfrm>
    </dsp:sp>
    <dsp:sp modelId="{2B15EEB3-C0DC-4A2C-9EE8-3569A9052A8A}">
      <dsp:nvSpPr>
        <dsp:cNvPr id="0" name=""/>
        <dsp:cNvSpPr/>
      </dsp:nvSpPr>
      <dsp:spPr>
        <a:xfrm>
          <a:off x="1702037" y="1736660"/>
          <a:ext cx="2277152" cy="2335281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Если договор заключен с иностранным резидентом (кроме резидентов ЕАЭС)</a:t>
          </a:r>
          <a:endParaRPr lang="ru-RU" sz="18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1768733" y="1803356"/>
        <a:ext cx="2143760" cy="2201889"/>
      </dsp:txXfrm>
    </dsp:sp>
    <dsp:sp modelId="{65191DB5-70C1-4697-83E1-D1E3CFDF4882}">
      <dsp:nvSpPr>
        <dsp:cNvPr id="0" name=""/>
        <dsp:cNvSpPr/>
      </dsp:nvSpPr>
      <dsp:spPr>
        <a:xfrm>
          <a:off x="4063694" y="1675995"/>
          <a:ext cx="4355871" cy="2395946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Если договор заключен с резидентом ЕАЭС</a:t>
          </a:r>
        </a:p>
      </dsp:txBody>
      <dsp:txXfrm>
        <a:off x="4133869" y="1746170"/>
        <a:ext cx="4215521" cy="22555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AF5352-1DBA-4A3A-904C-F3C077842238}">
      <dsp:nvSpPr>
        <dsp:cNvPr id="0" name=""/>
        <dsp:cNvSpPr/>
      </dsp:nvSpPr>
      <dsp:spPr>
        <a:xfrm>
          <a:off x="142870" y="0"/>
          <a:ext cx="3524077" cy="1951056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Статья 117 Налогового кодекса Республики Беларусь</a:t>
          </a:r>
          <a:endParaRPr lang="ru-RU" sz="20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0014" y="57144"/>
        <a:ext cx="3409789" cy="1836768"/>
      </dsp:txXfrm>
    </dsp:sp>
    <dsp:sp modelId="{AFE58D70-AAE2-4536-81EF-43AA82A8E4A2}">
      <dsp:nvSpPr>
        <dsp:cNvPr id="0" name=""/>
        <dsp:cNvSpPr/>
      </dsp:nvSpPr>
      <dsp:spPr>
        <a:xfrm>
          <a:off x="4000512" y="0"/>
          <a:ext cx="4443329" cy="1951056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П.29 Протокола о порядке взимания косвенных налогов и механизме контроля за их уплатой при экспорте и импорте товаров, выполнении работ, оказании услуг  (приложение 18 к Договору о Евразийском экономическом союзе"  (Подписан в г.Астане 29.05.2014))</a:t>
          </a:r>
          <a:endParaRPr lang="ru-RU" sz="17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57656" y="57144"/>
        <a:ext cx="4329041" cy="18367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590AFF-8485-422D-839F-ABF981C6D230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50FC38-53B4-4F83-834D-75C011DDE8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152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7A099-8990-48A9-93DA-A0F5DEB300BA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4DB61-3352-49CC-8C91-BF6BC02D5C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E2EBD-1745-470E-93F4-5875A54C68CD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DE535-AF57-4BB3-ADA4-91E8E84D83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9881A-6388-4DEE-8455-3D6BC23C94ED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420FB-8FE8-4195-9110-04327AA2ED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034E3-1B50-4AF2-B6DC-0568A768ADE5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C72F9-5EA2-4DE8-9132-6987CDF780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6EE7D-A842-4665-B729-D2240D674298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F496F-F916-404E-B086-E923F44585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F5B29-5B41-4B20-9C24-F18D8B524EBC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45DE4-C564-42F6-9A1E-44A8B6CFE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BB809-45FF-4894-872E-6030AE838B91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A79BF-51BD-4EC7-80CC-1CA117F980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626DB-2093-49EE-8D61-97A0789962B9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445E4-13F9-4349-AB35-CEC17851A7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2C77B-6C7D-4244-B2D1-8A2BE0BD4DD3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5E24F-FCC4-4718-9858-6A862725CD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6F25D-9FD2-44D0-9AB6-44AC8EC76E8F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03B7D-05D5-4EFA-B30B-65927A81AB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FF4DD-4C68-48D7-A4AC-073CC759F13B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86672-1DD3-4BAE-8C11-639B24F1DE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323FB7-6ED6-49AC-88CD-EFCFB15D5F7E}" type="datetimeFigureOut">
              <a:rPr lang="ru-RU"/>
              <a:pPr>
                <a:defRPr/>
              </a:pPr>
              <a:t>31.07.2019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9F0BDF-2FB3-4DC7-BF48-BA9CCE9806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52" r:id="rId2"/>
    <p:sldLayoutId id="2147483961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62" r:id="rId9"/>
    <p:sldLayoutId id="2147483958" r:id="rId10"/>
    <p:sldLayoutId id="21474839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00ADDC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619672" y="2420888"/>
            <a:ext cx="5886400" cy="11521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237312"/>
            <a:ext cx="3158008" cy="7680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704856" y="6381328"/>
            <a:ext cx="154766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Verdana" pitchFamily="34" charset="0"/>
                <a:ea typeface="Abyssinica SIL" pitchFamily="2" charset="0"/>
                <a:cs typeface="Abyssinica SIL" pitchFamily="2" charset="0"/>
              </a:rPr>
              <a:t>ИП Нехай Н.Е.</a:t>
            </a:r>
            <a:endParaRPr lang="ru-RU" sz="1300" dirty="0">
              <a:solidFill>
                <a:schemeClr val="bg1"/>
              </a:solidFill>
              <a:latin typeface="Verdana" pitchFamily="34" charset="0"/>
              <a:ea typeface="Abyssinica SIL" pitchFamily="2" charset="0"/>
              <a:cs typeface="Abyssinica SIL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72008" y="2751311"/>
            <a:ext cx="9324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561064"/>
                </a:solidFill>
              </a:rPr>
              <a:t>НДС</a:t>
            </a:r>
            <a:endParaRPr lang="ru-RU" sz="2400" dirty="0">
              <a:solidFill>
                <a:srgbClr val="5610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76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2" name="Содержимое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6935793"/>
              </p:ext>
            </p:extLst>
          </p:nvPr>
        </p:nvGraphicFramePr>
        <p:xfrm>
          <a:off x="457200" y="1"/>
          <a:ext cx="8472518" cy="407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953172333"/>
              </p:ext>
            </p:extLst>
          </p:nvPr>
        </p:nvGraphicFramePr>
        <p:xfrm>
          <a:off x="428596" y="4286256"/>
          <a:ext cx="8715404" cy="1951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Стрелка вниз 4"/>
          <p:cNvSpPr/>
          <p:nvPr/>
        </p:nvSpPr>
        <p:spPr>
          <a:xfrm>
            <a:off x="928662" y="4143380"/>
            <a:ext cx="571504" cy="357190"/>
          </a:xfrm>
          <a:prstGeom prst="downArrow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3000364" y="4143380"/>
            <a:ext cx="571504" cy="357190"/>
          </a:xfrm>
          <a:prstGeom prst="downArrow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6357950" y="4071942"/>
            <a:ext cx="571504" cy="357190"/>
          </a:xfrm>
          <a:prstGeom prst="downArrow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928662" y="1428736"/>
            <a:ext cx="571504" cy="357190"/>
          </a:xfrm>
          <a:prstGeom prst="downArrow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2928926" y="1428736"/>
            <a:ext cx="571504" cy="357190"/>
          </a:xfrm>
          <a:prstGeom prst="downArrow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429388" y="1428736"/>
            <a:ext cx="500066" cy="35719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237312"/>
            <a:ext cx="3158008" cy="7680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704856" y="6381328"/>
            <a:ext cx="154766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Verdana" pitchFamily="34" charset="0"/>
                <a:ea typeface="Abyssinica SIL" pitchFamily="2" charset="0"/>
                <a:cs typeface="Abyssinica SIL" pitchFamily="2" charset="0"/>
              </a:rPr>
              <a:t>ИП Нехай Н.Е.</a:t>
            </a:r>
            <a:endParaRPr lang="ru-RU" sz="1300" dirty="0">
              <a:solidFill>
                <a:schemeClr val="bg1"/>
              </a:solidFill>
              <a:latin typeface="Verdana" pitchFamily="34" charset="0"/>
              <a:ea typeface="Abyssinica SIL" pitchFamily="2" charset="0"/>
              <a:cs typeface="Abyssinica SI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58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237312"/>
            <a:ext cx="3158008" cy="7680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704856" y="6381328"/>
            <a:ext cx="154766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Verdana" pitchFamily="34" charset="0"/>
                <a:ea typeface="Abyssinica SIL" pitchFamily="2" charset="0"/>
                <a:cs typeface="Abyssinica SIL" pitchFamily="2" charset="0"/>
              </a:rPr>
              <a:t>ИП Нехай Н.Е.</a:t>
            </a:r>
            <a:endParaRPr lang="ru-RU" sz="1300" dirty="0">
              <a:solidFill>
                <a:schemeClr val="bg1"/>
              </a:solidFill>
              <a:latin typeface="Verdana" pitchFamily="34" charset="0"/>
              <a:ea typeface="Abyssinica SIL" pitchFamily="2" charset="0"/>
              <a:cs typeface="Abyssinica SIL" pitchFamily="2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979712" y="1124744"/>
            <a:ext cx="5472608" cy="0"/>
          </a:xfrm>
          <a:prstGeom prst="line">
            <a:avLst/>
          </a:prstGeom>
          <a:ln w="50800">
            <a:solidFill>
              <a:srgbClr val="FED44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67544" y="1313007"/>
            <a:ext cx="76511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Arial" pitchFamily="34" charset="0"/>
                <a:cs typeface="Arial" pitchFamily="34" charset="0"/>
              </a:rPr>
              <a:t>1 – связанные с недвижимостью – по месту нахождения недвижимости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  <a:p>
            <a:r>
              <a:rPr lang="ru-RU" sz="2200" dirty="0">
                <a:latin typeface="Arial" pitchFamily="34" charset="0"/>
                <a:cs typeface="Arial" pitchFamily="34" charset="0"/>
              </a:rPr>
              <a:t>2 – связанные с движимым имуществом – по месту нахождения движимого имущества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  <a:p>
            <a:r>
              <a:rPr lang="ru-RU" sz="2200" dirty="0">
                <a:latin typeface="Arial" pitchFamily="34" charset="0"/>
                <a:cs typeface="Arial" pitchFamily="34" charset="0"/>
              </a:rPr>
              <a:t>3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– место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реализации которых определяется по месту их оказания (в сфере культуры, спорта, туризма и др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.);</a:t>
            </a: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  <a:p>
            <a:r>
              <a:rPr lang="ru-RU" sz="2200" dirty="0">
                <a:latin typeface="Arial" pitchFamily="34" charset="0"/>
                <a:cs typeface="Arial" pitchFamily="34" charset="0"/>
              </a:rPr>
              <a:t>4 – место реализации которых определяется по покупателю (консультационные, рекламные, маркетинговые и др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.);</a:t>
            </a: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  <a:p>
            <a:r>
              <a:rPr lang="ru-RU" sz="2200" dirty="0">
                <a:latin typeface="Arial" pitchFamily="34" charset="0"/>
                <a:cs typeface="Arial" pitchFamily="34" charset="0"/>
              </a:rPr>
              <a:t>5 – место реализации которых определяется по продавцу (не поименованные в 1-4 группах).</a:t>
            </a: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512" y="188640"/>
            <a:ext cx="9324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561064"/>
                </a:solidFill>
              </a:rPr>
              <a:t>5 групп работ (услуг) </a:t>
            </a:r>
            <a:endParaRPr lang="ru-RU" sz="2400" b="1" dirty="0" smtClean="0">
              <a:solidFill>
                <a:srgbClr val="561064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561064"/>
                </a:solidFill>
              </a:rPr>
              <a:t>для </a:t>
            </a:r>
            <a:r>
              <a:rPr lang="ru-RU" sz="2400" b="1" dirty="0">
                <a:solidFill>
                  <a:srgbClr val="561064"/>
                </a:solidFill>
              </a:rPr>
              <a:t>целей определения места реализации</a:t>
            </a:r>
          </a:p>
        </p:txBody>
      </p:sp>
    </p:spTree>
    <p:extLst>
      <p:ext uri="{BB962C8B-B14F-4D97-AF65-F5344CB8AC3E}">
        <p14:creationId xmlns:p14="http://schemas.microsoft.com/office/powerpoint/2010/main" val="374147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237312"/>
            <a:ext cx="3158008" cy="7680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704856" y="6381328"/>
            <a:ext cx="154766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Verdana" pitchFamily="34" charset="0"/>
                <a:ea typeface="Abyssinica SIL" pitchFamily="2" charset="0"/>
                <a:cs typeface="Abyssinica SIL" pitchFamily="2" charset="0"/>
              </a:rPr>
              <a:t>ИП Нехай Н.Е.</a:t>
            </a:r>
            <a:endParaRPr lang="ru-RU" sz="1300" dirty="0">
              <a:solidFill>
                <a:schemeClr val="bg1"/>
              </a:solidFill>
              <a:latin typeface="Verdana" pitchFamily="34" charset="0"/>
              <a:ea typeface="Abyssinica SIL" pitchFamily="2" charset="0"/>
              <a:cs typeface="Abyssinica SIL" pitchFamily="2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916832" y="1412776"/>
            <a:ext cx="5472608" cy="0"/>
          </a:xfrm>
          <a:prstGeom prst="line">
            <a:avLst/>
          </a:prstGeom>
          <a:ln w="50800">
            <a:solidFill>
              <a:srgbClr val="FED44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9552" y="1916832"/>
            <a:ext cx="83477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продавец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товаров (работ, услуг), имущественных прав – иностранная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организация;</a:t>
            </a:r>
          </a:p>
          <a:p>
            <a:pPr marL="342900" indent="-342900">
              <a:buFont typeface="Arial" charset="0"/>
              <a:buChar char="•"/>
            </a:pP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эта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иностранная организация не осуществляет деятельность в Республике Беларусь через постоянное представительство и не состоит в связи с этим на учете в налоговых органах Республики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Беларусь;</a:t>
            </a:r>
          </a:p>
          <a:p>
            <a:pPr marL="342900" indent="-342900">
              <a:buFont typeface="Arial" charset="0"/>
              <a:buChar char="•"/>
            </a:pPr>
            <a:endParaRPr lang="ru-RU" sz="22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местом реализации ею товаров (работ, услуг), имущественных прав является территория Республики Беларусь </a:t>
            </a:r>
            <a:r>
              <a:rPr lang="ru-RU" sz="2200" b="1" dirty="0" smtClean="0">
                <a:latin typeface="Arial" pitchFamily="34" charset="0"/>
                <a:cs typeface="Arial" pitchFamily="34" charset="0"/>
              </a:rPr>
              <a:t>(ст.114 НК)</a:t>
            </a: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512" y="500479"/>
            <a:ext cx="9324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561064"/>
                </a:solidFill>
              </a:rPr>
              <a:t>Необходимость исполнить обязанности </a:t>
            </a:r>
            <a:endParaRPr lang="ru-RU" sz="2400" b="1" dirty="0" smtClean="0">
              <a:solidFill>
                <a:srgbClr val="561064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561064"/>
                </a:solidFill>
              </a:rPr>
              <a:t>плательщика </a:t>
            </a:r>
            <a:r>
              <a:rPr lang="ru-RU" sz="2400" b="1" dirty="0">
                <a:solidFill>
                  <a:srgbClr val="561064"/>
                </a:solidFill>
              </a:rPr>
              <a:t>НДС за нерезидента возникает, если:</a:t>
            </a:r>
          </a:p>
          <a:p>
            <a:pPr algn="ctr"/>
            <a:endParaRPr lang="ru-RU" sz="2400" b="1" dirty="0">
              <a:solidFill>
                <a:srgbClr val="5610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5657</TotalTime>
  <Words>253</Words>
  <Application>Microsoft Office PowerPoint</Application>
  <PresentationFormat>On-screen Show (4:3)</PresentationFormat>
  <Paragraphs>30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Поток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ingvar</cp:lastModifiedBy>
  <cp:revision>489</cp:revision>
  <dcterms:created xsi:type="dcterms:W3CDTF">2015-01-27T18:55:55Z</dcterms:created>
  <dcterms:modified xsi:type="dcterms:W3CDTF">2019-07-31T19:42:38Z</dcterms:modified>
</cp:coreProperties>
</file>